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1" r:id="rId4"/>
    <p:sldId id="282" r:id="rId5"/>
    <p:sldId id="283" r:id="rId6"/>
    <p:sldId id="268" r:id="rId7"/>
    <p:sldId id="269" r:id="rId8"/>
    <p:sldId id="264" r:id="rId9"/>
    <p:sldId id="266" r:id="rId10"/>
    <p:sldId id="265" r:id="rId11"/>
    <p:sldId id="267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3" r:id="rId24"/>
    <p:sldId id="291" r:id="rId25"/>
    <p:sldId id="292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98FB8-40D6-43DB-A627-6259AF359DC8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3DE95-F4F5-4016-A8A1-64FD79CD53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8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0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5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28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0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4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31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9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7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3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57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5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293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3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0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22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6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18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4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63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4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27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3DE95-F4F5-4016-A8A1-64FD79CD53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4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5396-A408-48FF-A117-AD8525D89153}" type="datetimeFigureOut">
              <a:rPr lang="en-US" smtClean="0"/>
              <a:pPr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73D2A-BE30-4690-911F-72EFE8073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8534400" cy="27432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Helvetica Neue" pitchFamily="2" charset="0"/>
              </a:rPr>
              <a:t>PLATFORMA </a:t>
            </a:r>
            <a:endParaRPr lang="en-US" b="1" dirty="0">
              <a:solidFill>
                <a:schemeClr val="tx2"/>
              </a:solidFill>
              <a:latin typeface="Helvetica Neue" pitchFamily="2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Helvetica Neue" pitchFamily="2" charset="0"/>
              </a:rPr>
              <a:t>PËR </a:t>
            </a:r>
          </a:p>
          <a:p>
            <a:r>
              <a:rPr lang="en-US" b="1" dirty="0">
                <a:solidFill>
                  <a:schemeClr val="tx2"/>
                </a:solidFill>
                <a:latin typeface="Helvetica Neue" pitchFamily="2" charset="0"/>
              </a:rPr>
              <a:t>ZGJEDHJE TË LIRA E TË NDERSHME</a:t>
            </a:r>
            <a:r>
              <a:rPr lang="en-US" b="1" dirty="0" smtClean="0">
                <a:solidFill>
                  <a:schemeClr val="tx2"/>
                </a:solidFill>
                <a:latin typeface="Helvetica Neue" pitchFamily="2" charset="0"/>
              </a:rPr>
              <a:t>:</a:t>
            </a:r>
          </a:p>
          <a:p>
            <a:endParaRPr lang="en-US" b="1" dirty="0">
              <a:solidFill>
                <a:schemeClr val="tx2"/>
              </a:solidFill>
              <a:latin typeface="Helvetica Neue" pitchFamily="2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Helvetica Neue" pitchFamily="2" charset="0"/>
              </a:rPr>
              <a:t>DETYRAT E QEVERISË</a:t>
            </a:r>
          </a:p>
          <a:p>
            <a:r>
              <a:rPr lang="en-US" b="1" dirty="0">
                <a:solidFill>
                  <a:schemeClr val="tx2"/>
                </a:solidFill>
                <a:latin typeface="Helvetica Neue" pitchFamily="2" charset="0"/>
              </a:rPr>
              <a:t>TRANZITORE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1090"/>
            <a:ext cx="8229600" cy="11731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SHITBLERJA E VOTËS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80601"/>
            <a:ext cx="10972800" cy="452596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Korniza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ligjore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Kodin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Kodin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Penal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mjaftueshme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goditur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Përfshirja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direkte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Ramës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pushtetin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kryeministrit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siguron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pandëshkueshmëri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Zgjidhja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duarve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drejtësisë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realizuar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gjykim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dënim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krimeve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ndërhyrje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(</a:t>
            </a:r>
            <a:r>
              <a:rPr lang="en-US" sz="2000" dirty="0" err="1">
                <a:solidFill>
                  <a:schemeClr val="tx2"/>
                </a:solidFill>
                <a:latin typeface="Helvetica" panose="020B0604020202020204" pitchFamily="34" charset="0"/>
              </a:rPr>
              <a:t>D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osja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184/2016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</a:rPr>
              <a:t>&amp;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Dosja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339/2017) 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Parakusht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themelor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mbetet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vullneti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qeverisë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kundër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korrupsionit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Edi Rama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nxitësi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mbështetësi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kryesor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këtij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fenomeni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Ai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mund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garantojë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sukses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luftës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kundër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endParaRPr lang="en-US" sz="2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</a:t>
            </a:r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PRESION MBI ADMINISTRATËN &amp; ZGJEDHËSIT </a:t>
            </a:r>
            <a:endParaRPr lang="en-US" sz="28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10972800" cy="3505199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ushtroi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punonjësit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administratës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publike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2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Punonjësit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detyruan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marrin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pjesë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të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votojnë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për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kandidatët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Qeverisë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duke u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kërcënuar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largim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puna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2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u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kërcënuan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largim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puna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edhe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kompani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private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kanë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marrë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tendera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favore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shtetërore</a:t>
            </a:r>
            <a:r>
              <a:rPr lang="en-US" sz="2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2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Kryeministri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urdhëroi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policinë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mbledhë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vota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Partinë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2"/>
                </a:solidFill>
                <a:latin typeface="Helvetica" panose="020B0604020202020204" pitchFamily="34" charset="0"/>
              </a:rPr>
              <a:t>Socialiste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2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5" y="9906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b="1" dirty="0">
                <a:solidFill>
                  <a:schemeClr val="tx2"/>
                </a:solidFill>
                <a:latin typeface="Helvetica Neue" pitchFamily="2" charset="0"/>
              </a:rPr>
              <a:t>PRESION MBI ADMINISTRATËN &amp; ZGJEDHËSIT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744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ODIHR:</a:t>
            </a:r>
            <a:r>
              <a:rPr lang="en-US" sz="2400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Cënimi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mundësisë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hedhin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frikën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ndëshkimit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(pg. 7.7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Dokumentit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Kopenhagenit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- OSBE, 1990)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Rekomandim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prioritar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3 (2017):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luftojë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lidhura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vendin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punës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Rekomandim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prioritar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8 (2017):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duhet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garantojë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lirë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fshehtë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Duhet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parandalohet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çdo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formë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Helvetica Neue" pitchFamily="2" charset="0"/>
              </a:rPr>
              <a:t>ABUZIMI I BURIMEVE SHTETËRORE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11277600" cy="4343400"/>
          </a:xfrm>
        </p:spPr>
        <p:txBody>
          <a:bodyPr>
            <a:normAutofit lnSpcReduction="10000"/>
          </a:bodyPr>
          <a:lstStyle/>
          <a:p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Zyrtarë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lartë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shpërndanë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çertifikata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legalizimin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pronës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Kandidatë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qeverisë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përdorën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aktivitete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burime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shtetërore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bëri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punësime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qëllime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ndihmën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ekonomike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banesat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sociale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skemat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tjera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ndihmës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lejoi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përfitime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fiskale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pronësore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ODIHR: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Pati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shkelje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parimit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ndarjes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qartë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shtetit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partitë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(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pg 5.4 i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Dokumentit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Kopenhagenit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OSBE 1990)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ODIHR,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rekomandim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prioritar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3: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luftojë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abuzimin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burimet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shtetërore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IDENTIFIKIMI I ZGJEDHËSVE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10515600" cy="4191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2007-ën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identifikimi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shkaktoi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krizë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shtyrje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vendore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(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Certifikatat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)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Aktualisht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1.4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milion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2009-ës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skadojnë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30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qershor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2019.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Kjo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prek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90%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aktivë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ka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marrë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pajisjen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1.4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milion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Çmimi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rritur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pengon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varfër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mundëson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blerjen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masive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anose="020B0604020202020204" pitchFamily="34" charset="0"/>
              </a:rPr>
              <a:t>shtresat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Helvetica" panose="020B0604020202020204" pitchFamily="34" charset="0"/>
              </a:rPr>
              <a:t>nevojë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asnjë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subvencionim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IDENTIFIKIMI I ZGJEDHËSVE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1"/>
            <a:ext cx="10972800" cy="38861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Selektivitet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duke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vonuar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opozitës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Zgjatja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afatit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ndryshuar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datën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mundëson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blerje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masive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duke u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marrë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votuesve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skadon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Pamundësia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verifikimit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afat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zgjatur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mundëson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masiv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fallsifikuara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1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Nevojitet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rinovimi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lehtësuese</a:t>
            </a: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besueshëm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verifikimi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qendrat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votimit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LISTA E ZGJEDHËSVE &amp; SISTEMI I ADRESAVE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637"/>
            <a:ext cx="10972800" cy="4525963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2000-2003,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shkaktuan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krizë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protesta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bojkot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opozitës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vitin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2000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rezultuan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600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dublime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2013-ën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rezultuan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dublime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Reformat 2004-2013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modernizuan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zgjidhën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problemin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nxirreshin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automatikisht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Kombëtar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Gjendjes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Civile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Ndërhyrja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manuale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ndaluar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ligj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229600" cy="144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Helvetica Neue" pitchFamily="2" charset="0"/>
              </a:rPr>
              <a:t>LISTA E ZGJEDHËSVE &amp; SISTEMI I ADRESAVE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9906000" cy="5059363"/>
          </a:xfrm>
        </p:spPr>
        <p:txBody>
          <a:bodyPr>
            <a:no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Kombëtar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mirëmbahet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prej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shumë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se 1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viti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shkak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tenderimit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korruptiv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 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Rrezikohet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infrastruktura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shërbimet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modern i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adresave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themelor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saktësinë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afatgjatë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listave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2004-ës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vjetëruar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Tenderi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OSSHEE-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2016-ën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adresat</a:t>
            </a:r>
            <a:r>
              <a:rPr 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korruptiv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përdorur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politikisht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U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shpenzuan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rezultat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  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5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milion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euro. </a:t>
            </a:r>
          </a:p>
          <a:p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U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përdorën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militantë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socialistë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verifikim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Rrezik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për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regjistrim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selektiv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përdorim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partiak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janë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regjistruar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adresat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gjithë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shtetasve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Baza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dhënave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përdoret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Gjendja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Civile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ka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transparencë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databazën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adresave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përdorimin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saj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PS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zotëronte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kopje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paligjshme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saj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2017-ës.</a:t>
            </a:r>
          </a:p>
          <a:p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transferohen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fiktivisht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qarqe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apo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bashki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synim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manipulimin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rezultatit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endParaRPr lang="en-US" sz="14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   (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Durrës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Kavajë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2015 - </a:t>
            </a:r>
            <a:r>
              <a:rPr lang="en-US" sz="1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Tiranë</a:t>
            </a:r>
            <a:r>
              <a:rPr lang="en-US" sz="1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2017)</a:t>
            </a:r>
          </a:p>
          <a:p>
            <a:endParaRPr lang="en-US" sz="1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endParaRPr lang="en-US" sz="1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10896600" cy="79216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Helvetica Neue" pitchFamily="2" charset="0"/>
              </a:rPr>
              <a:t>LISTA E ZGJEDHËSVE &amp; SISTEMI I ADRESAVE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0"/>
            <a:ext cx="9296400" cy="4419600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Auditët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KQZ-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konstatuar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shkelje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rënda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manipulime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nxirren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databaza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kombëtare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por</a:t>
            </a:r>
            <a:r>
              <a:rPr lang="en-US" sz="1600" dirty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6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Helvetica" panose="020B0604020202020204" pitchFamily="34" charset="0"/>
              </a:rPr>
              <a:t>kundërshtim</a:t>
            </a:r>
            <a:r>
              <a:rPr lang="en-US" sz="1600" dirty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ligjin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manipulohen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Helvetica" panose="020B0604020202020204" pitchFamily="34" charset="0"/>
              </a:rPr>
              <a:t>manualisht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dhjetor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2018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kishin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270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mijë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 </a:t>
            </a:r>
            <a:r>
              <a:rPr lang="en-US" sz="1600" dirty="0" err="1">
                <a:solidFill>
                  <a:schemeClr val="tx2"/>
                </a:solidFill>
                <a:latin typeface="Helvetica" panose="020B0604020202020204" pitchFamily="34" charset="0"/>
              </a:rPr>
              <a:t>adresë</a:t>
            </a:r>
            <a:r>
              <a:rPr lang="en-US" sz="1600" dirty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(me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kod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“999”) </a:t>
            </a:r>
          </a:p>
          <a:p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Brenda 2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muajsh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këta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janë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“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spastruar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”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mënyrë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paligjshme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urdhër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verbal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Ministrit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Brendshëm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ka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asnjë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nënligjor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ka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përcaktuar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kriteret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procedurat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afatet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organet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përgjegjëse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Saktësimi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adresës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bëhet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vetëm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Ministria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Brendshme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ka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spastruar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dalë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terren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Kjo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përbën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manipulim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16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28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Helvetica Neue" pitchFamily="2" charset="0"/>
              </a:rPr>
              <a:t>LISTA E ZGJEDHËSVE &amp; SISTEMI I ADRESAVE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03437"/>
            <a:ext cx="10591800" cy="452596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Regjistrimi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QV të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ndryshme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vendbanimi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faktik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bën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paligjshme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Paligjshmëria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përpunimit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pasaktësia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adresave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mungesa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transparencës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aksesit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sjell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rezultat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manipuluara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Nevojitet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popullsisë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caktim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zyrtarisht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duhet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përpunohen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automatikisht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mënyrë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transparente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duhet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regjistrohen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vetëm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aty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banojnë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faktikisht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siç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kërkon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Kodi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LEGJITIMITETI &amp; STABILITETI</a:t>
            </a:r>
            <a:b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DEMOKRATIK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31241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lira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ndershme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janë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themeli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legjitimitetit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Parlamentit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Qeverisë dhe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Pushtetit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Vendor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pa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standarde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manipuluara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hedhin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erë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bashkëjetesën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demokratike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stabilitetin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VOTIMI </a:t>
            </a:r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FIKTIV I EMIGRANTËVE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10972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Janë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1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milionë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emigrantë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Shumica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tyre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vjen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votojë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Rekordet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emigrantë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abuzohen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PS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Shumë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emigrantë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rezultojnë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kenë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votuar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ardhur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fare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Shqipëri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Skema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fallsifikuara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apo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korruptimi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komisionerëve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përdoren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mbushur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kutitë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TIMS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manipulohet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përputhur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hyrje-daljet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kufi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firmat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fallsifikuara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QV. 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Nevojiten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verifikimi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identitetit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QV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hetime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pas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TIMS.</a:t>
            </a:r>
            <a:endParaRPr 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ROLI </a:t>
            </a: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I POLICISË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Segmente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politizuar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inkriminuar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bashkëpunojnë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bandat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mbron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shoqëron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mbulon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strukturat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kriminale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blejnë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për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llogari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PS.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hetohen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rastet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hetimet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zvarriten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ose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mbyllen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apo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ditën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votimit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hetohen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parandalohen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Drejtues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efektivë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tjerë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marrin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pjesë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2" y="10668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ROLI I POLICISË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4038599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Ë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shfuqizuar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baza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ligjore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disiplinonte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Politizimi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rekrutimeve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ka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kthyer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instrument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Nevojitet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efektiv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masash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për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pamundësuar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përdorimin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goditur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Vullneti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lira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duhet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përçohet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mënyrë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efektive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Helvetica" panose="020B0604020202020204" pitchFamily="34" charset="0"/>
              </a:rPr>
              <a:t>FAKT</a:t>
            </a:r>
            <a:endParaRPr lang="en-US" sz="3600" b="1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Edi Rama dhe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tij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mund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garantojnë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zgjidhjen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problemeve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pamundësojnë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lira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ndershme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Si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shkaktari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këtyre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problemeve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Edi Rama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mund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jetë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zgjidhja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Vetëm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qeveri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tranzitore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jashtë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konfliktit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interesit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me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vullnet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mbështetje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mund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zbatojë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detyrat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ngarkuara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Kushtetuta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ligji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garantuar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lira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ndershme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tranzitore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do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ketë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këto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detyra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DETYRAT E QEVERISË TRANZITORE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10683667" cy="4724399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tolerancë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zero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strukturave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kriminale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përfshira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intimidimin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votuesve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manipulimin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Ndalim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presionit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qeveritar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drejtësinë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t’i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hapur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rrugë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hetimit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bashkëpunimit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mes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organizuar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pushtetarëve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manipulimin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Monitorim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rreptë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tolerancë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zero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ndaj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presionit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administratën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publike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Ndalim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prokurimeve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tenderave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koncesioneve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\PPP-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licensave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favoreve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abuzimeve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tjera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burimet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shtetërore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Kontroll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dhe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marrje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masash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emërimet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shkarkimet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paligjshme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administrata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publike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kompanitë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shtetërore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ndryshimet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paligjshme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listat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ndihmës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ekonomike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personave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me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aftësi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kufizuar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etj</a:t>
            </a:r>
            <a:r>
              <a:rPr lang="en-US" sz="1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1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DETYRAT E QEVERISË TRANZITORE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00428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6. 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Pajisje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shtetasve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letërnjoftime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skema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lehtësuese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hetim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penal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fallsifikimeve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endParaRPr lang="en-US" sz="18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 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letërnjoftimeve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7. 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Regjistrim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adresave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gjithë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shtetasve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hartim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integritet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listave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8. 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Hetim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ndëshkim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me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tolerancë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zero i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votimit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fiktiv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emigrantëve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9. 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Shkëputje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lidhjes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me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krimin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goditje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policëve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inkriminuar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angazhim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kundër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endParaRPr lang="en-US" sz="18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garantim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sigurisë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10. 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Raportim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me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transparencë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veprimtarisë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ligjzbatuese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akses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18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besueshëm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opozitën</a:t>
            </a:r>
            <a:r>
              <a:rPr lang="en-US" sz="1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384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914400"/>
            <a:ext cx="109728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" panose="020B0604020202020204" pitchFamily="34" charset="0"/>
              </a:rPr>
              <a:t/>
            </a:r>
            <a:br>
              <a:rPr lang="en-US" sz="2800" dirty="0" smtClean="0">
                <a:latin typeface="Helvetica" panose="020B0604020202020204" pitchFamily="34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DETYRAT E QEVERISË TRANZITORE</a:t>
            </a:r>
            <a:r>
              <a:rPr lang="en-US" sz="2800" dirty="0" smtClean="0">
                <a:latin typeface="Helvetica" panose="020B0604020202020204" pitchFamily="34" charset="0"/>
              </a:rPr>
              <a:t/>
            </a:r>
            <a:br>
              <a:rPr lang="en-US" sz="2800" dirty="0" smtClean="0">
                <a:latin typeface="Helvetica" panose="020B0604020202020204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Helvetica Neue" pitchFamily="2" charset="0"/>
              </a:rPr>
              <a:t>LUFTA </a:t>
            </a:r>
            <a:r>
              <a:rPr lang="en-US" sz="2800" b="1" dirty="0">
                <a:solidFill>
                  <a:schemeClr val="tx2"/>
                </a:solidFill>
                <a:latin typeface="Helvetica Neue" pitchFamily="2" charset="0"/>
              </a:rPr>
              <a:t>KUNDËR SHITBLERJES SË VOTËS </a:t>
            </a:r>
            <a:r>
              <a:rPr lang="en-US" sz="2800" b="1" dirty="0" smtClean="0">
                <a:solidFill>
                  <a:schemeClr val="tx2"/>
                </a:solidFill>
                <a:latin typeface="Helvetica Neue" pitchFamily="2" charset="0"/>
              </a:rPr>
              <a:t/>
            </a:r>
            <a:br>
              <a:rPr lang="en-US" sz="2800" b="1" dirty="0" smtClean="0">
                <a:solidFill>
                  <a:schemeClr val="tx2"/>
                </a:solidFill>
                <a:latin typeface="Helvetica Neue" pitchFamily="2" charset="0"/>
              </a:rPr>
            </a:br>
            <a:endParaRPr lang="en-US" sz="28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4191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Ashpërsimi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goditjes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organizuar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tolerancë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zero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Kërkesë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ndaj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prokurorisë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SHISH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prioritet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veçanërisht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dosjet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184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339.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Vendosja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institucioneve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ligjzbatuese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qeveritare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Drejtoria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Pastrimit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Parave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etj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)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funksion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goditjes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DETYRAT E QEVERISË TRANZITORE</a:t>
            </a:r>
            <a:b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Helvetica Neue" pitchFamily="2" charset="0"/>
              </a:rPr>
              <a:t>ABUZIMI ME BURIMET SHTETËRORE</a:t>
            </a:r>
            <a:endParaRPr lang="en-US" sz="3200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Ndalim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menjëhershëm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përdorimit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burimeve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materiale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financiare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ndikim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Moratorium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punësimeve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datën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Monitorim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rreptë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penalizimeve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përfitimeve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sociale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ndihma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ekonomike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personat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aftësi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kufizuar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banesat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sociale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vënie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para ligjit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shkelësve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Ndalim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aktiviteteve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promovuese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qeveritare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Moratorium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qeveritare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krijojnë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përfitime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periudhë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lehtësi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fiskale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pronësore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ekonomike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)</a:t>
            </a: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DETYRAT E QEVERISË TRANZITORE</a:t>
            </a:r>
            <a:br>
              <a:rPr lang="en-US" sz="2800" dirty="0" smtClean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Helvetica Neue" pitchFamily="2" charset="0"/>
              </a:rPr>
              <a:t>PRESIONI MBI ADMINISTRATËN DHE ZGJEDHËSIT</a:t>
            </a:r>
            <a:endParaRPr lang="en-US" sz="28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11430000" cy="4525963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Ngritja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strukturave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mbikqyrjen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denoncimin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regjistrimin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ndjekjen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rasteve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presionit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sidomos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atyre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administratë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Prioritet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tolerancë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zero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hetimin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ndëshkimin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presioneve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administratën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Koordinim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institucional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prokurorinë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hetuar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presionin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6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9906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DETYRAT E QEVERISË TRANZITORE</a:t>
            </a:r>
            <a:br>
              <a:rPr lang="en-US" sz="2800" dirty="0" smtClean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Helvetica Neue" pitchFamily="2" charset="0"/>
              </a:rPr>
              <a:t>IDENTIFIKIMI I BESUESHËM I ZGJEDHËSVE</a:t>
            </a:r>
            <a:endParaRPr lang="en-US" sz="28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79637"/>
            <a:ext cx="11658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Fuqizim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financim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menjëhershëm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infrastrukturës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pajisje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Skema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subvencionimi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çmimit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personat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Monitorim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ndëshkim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rasteve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penguese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proaktive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ndërgjegjësimi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njoftimi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Ngritja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verifikimin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letërnjoftimeve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çdo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QV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penale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fallsifikimeve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ZGJEDHJET E LIRA,</a:t>
            </a:r>
            <a:b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 THEMEL I STABILITETIT DEMOKRATIK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Pa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lira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demokraci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drejtës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integrim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europian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Përmirësimi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mundësoi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dy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rotacione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paqësore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(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2005 </a:t>
            </a: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&amp;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2013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)</a:t>
            </a:r>
            <a:endParaRPr 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ODIHR (2009):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arritën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shumicën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dërrmuese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Angazhimeve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OSBE-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DETYRAT E QEVERISË TRANZITORE</a:t>
            </a:r>
            <a:br>
              <a:rPr lang="en-US" sz="2800" dirty="0" smtClean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800" b="1" dirty="0">
                <a:solidFill>
                  <a:schemeClr val="tx2"/>
                </a:solidFill>
                <a:latin typeface="Helvetica Neue" pitchFamily="2" charset="0"/>
              </a:rPr>
              <a:t>LISTAT E ZGJEDHËSVE &amp; SISTEMI I ADRESAVE</a:t>
            </a:r>
            <a:endParaRPr lang="en-US" sz="28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10972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derë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shtetasve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identifikim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adresës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çdo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shtetasi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Integrimi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adresave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Kombëtar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Gjendjes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Civile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vetëm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listën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QV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korrespondon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vendbanimit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faktik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Përditësim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hartave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Masa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caktimin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adresës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emigrantë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caktimin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QV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përkatëse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Hartim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drejtpërdrejt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Regjistri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Kombëtar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Gjendjes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Civile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668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DETYRAT E QEVERISË TRANZITORE</a:t>
            </a:r>
            <a:b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VOTIMI FIKTIV I EMIGRANTËVE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08237"/>
            <a:ext cx="10972800" cy="32305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Ngritja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kontrolli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monitorimi</a:t>
            </a:r>
            <a:r>
              <a:rPr lang="en-US" sz="24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hyrje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-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daljeve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kufi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TIMS.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Sigurimi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aksesit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plotë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TIMS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KQZ-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hetuar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ankesat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votim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fiktiv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emigrantëve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Ndjekje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penale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tolerancë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zero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shkeljeve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DETYRAT E QEVERISË TRANZITORE</a:t>
            </a:r>
            <a:b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Helvetica Neue" pitchFamily="2" charset="0"/>
              </a:rPr>
              <a:t>ROLI I POLICISË NË ZGJEDHJE</a:t>
            </a:r>
            <a:endParaRPr lang="en-US" sz="24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11658600" cy="4525963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Monitorim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institucional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veprimtarisë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proces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Raportim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ndëshkim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shkeljeve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Largim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menjëhershëm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drejtuesve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policëve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lidhur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Prioritet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goditjen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krimeve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Garantim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sigurisë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goditja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bandave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Nxjerrje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akteve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ligjore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disiplinojnë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rolin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Raportim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transparent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veprimtarisë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000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ZGJEDHJET E LIRA,</a:t>
            </a:r>
            <a:b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 THEMEL I INTEGRIMIT EUROPIAN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Progresi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standardet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vitet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2002-2013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kontribuoi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progresin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integrimit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europian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Përkeqësimi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standardeve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Helvetica" panose="020B0604020202020204" pitchFamily="34" charset="0"/>
              </a:rPr>
              <a:t>vitet</a:t>
            </a: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2015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dhe 2017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riktheu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kusht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BE-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zhvillimin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lira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ndershme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01" y="914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VULLNETI POLITIK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79637"/>
            <a:ext cx="10972800" cy="4144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Vullneti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parakusht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lira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ndershme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Legjislacioni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mund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zëvendësojë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vullnetin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munguar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Vullneti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rekomandimi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çdo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raporti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ODIHR-it.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vullnet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lira,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përbën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rrezik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stabilitetin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demokratik</a:t>
            </a:r>
            <a:r>
              <a:rPr lang="en-US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5561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ZBATIMI I LIGJIT VS. REFORMA ZGJEDHORE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05" y="1905000"/>
            <a:ext cx="10972800" cy="45259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Pavarësisht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nevojës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reformë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problemet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madhore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mbarëvajtjen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nuk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për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ndryshime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Kodin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Këto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probleme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janë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Helvetica" panose="020B0604020202020204" pitchFamily="34" charset="0"/>
              </a:rPr>
              <a:t>ç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ështje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qeverisjes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përditshme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pra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kërkojnë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vetëm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vullnetin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përgjegjshmërinë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Qeverisë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rast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legjislacion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nevojitet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vetëm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shumicë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thjeshtë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akte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Këshillit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Ministrave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apo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ministrave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përgjegjës</a:t>
            </a:r>
            <a:r>
              <a:rPr lang="en-US" sz="24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" y="10668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PROBLEMET MADHORE</a:t>
            </a:r>
            <a:b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</a:br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TË ZGJEDHJEVE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21194"/>
            <a:ext cx="9982200" cy="411736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Përfshirja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organizuar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bashkëpunim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qeverinë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600" dirty="0" err="1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2600" dirty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zgjedhësit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Presioni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administratën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abuzimi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burimet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shtetërore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Identifikimi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besueshëm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Lista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dhe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adresave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Votimi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fiktiv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emigrantëve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Roli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i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policisë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</a:t>
            </a:r>
            <a:r>
              <a:rPr lang="en-US" sz="26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dirty="0">
              <a:solidFill>
                <a:schemeClr val="tx2"/>
              </a:solidFill>
              <a:latin typeface="Helvetica Neu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 Neue" pitchFamily="2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Helvetica Neue" pitchFamily="2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Helvetica Neue" pitchFamily="2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Helvetica Neue" pitchFamily="2" charset="0"/>
              </a:rPr>
            </a:br>
            <a:r>
              <a:rPr lang="en-US" sz="2500" dirty="0">
                <a:solidFill>
                  <a:schemeClr val="tx2"/>
                </a:solidFill>
                <a:latin typeface="Helvetica" panose="020B0604020202020204" pitchFamily="34" charset="0"/>
              </a:rPr>
              <a:t>PROBLEMET E ZGJEDHJEVE</a:t>
            </a:r>
            <a:br>
              <a:rPr lang="en-US" sz="25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2500" b="1" dirty="0">
                <a:solidFill>
                  <a:schemeClr val="tx2"/>
                </a:solidFill>
                <a:latin typeface="Helvetica Neue" pitchFamily="2" charset="0"/>
              </a:rPr>
              <a:t>KRIMI I ORGANIZUAR &amp; SHITBLERJA E VOTËS</a:t>
            </a:r>
            <a:r>
              <a:rPr lang="en-US" sz="2500" dirty="0">
                <a:solidFill>
                  <a:schemeClr val="tx2"/>
                </a:solidFill>
                <a:latin typeface="Helvetica Neue" pitchFamily="2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Helvetica Neue" pitchFamily="2" charset="0"/>
              </a:rPr>
              <a:t/>
            </a:r>
            <a:br>
              <a:rPr lang="en-US" sz="3200" dirty="0" smtClean="0">
                <a:solidFill>
                  <a:schemeClr val="tx2"/>
                </a:solidFill>
                <a:latin typeface="Helvetica Neue" pitchFamily="2" charset="0"/>
              </a:rPr>
            </a:br>
            <a:r>
              <a:rPr lang="en-US" sz="3200" dirty="0">
                <a:solidFill>
                  <a:schemeClr val="tx2"/>
                </a:solidFill>
                <a:latin typeface="Helvetica Neue" pitchFamily="2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Helvetica Neue" pitchFamily="2" charset="0"/>
              </a:rPr>
            </a:br>
            <a:endParaRPr lang="en-US" sz="3200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0219"/>
            <a:ext cx="10591800" cy="4297363"/>
          </a:xfrm>
        </p:spPr>
        <p:txBody>
          <a:bodyPr>
            <a:noAutofit/>
          </a:bodyPr>
          <a:lstStyle/>
          <a:p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përbën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korrupsion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(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rëndë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-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Kodi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Penal 2017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)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Ky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fenomen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kriminal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cënon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lirinë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7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2015-2017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përfshirja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marrëveshje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qeverinë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u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kthye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problem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akut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7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Korçës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tetor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2013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provuan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organizuar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PS.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Amnistia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PS 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këtij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zgjedhor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konfirmoi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se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u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mbështetje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qëllimshme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</a:t>
            </a:r>
          </a:p>
          <a:p>
            <a:endParaRPr lang="en-US" sz="17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herë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ODIHR-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i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bëri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rekomandim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2015. (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rekomandimi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14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) </a:t>
            </a:r>
            <a:endParaRPr lang="en-US" sz="17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endParaRPr lang="en-US" sz="17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pjesshme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Dibrës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shtator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2016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vërtetuan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përdorimin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sistematik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të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organizuar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organizuar me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përfshirjen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niveleve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më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larta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politike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(</a:t>
            </a:r>
            <a:r>
              <a:rPr lang="en-US" sz="17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Dosja</a:t>
            </a:r>
            <a:r>
              <a:rPr lang="en-US" sz="17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184).</a:t>
            </a:r>
          </a:p>
          <a:p>
            <a:pPr marL="0" indent="0">
              <a:buNone/>
            </a:pPr>
            <a:endParaRPr lang="en-US" sz="1700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10972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PROBLEMET E</a:t>
            </a:r>
            <a:r>
              <a:rPr lang="en-US" sz="32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  <a:t>ZGJEDHJEVE</a:t>
            </a:r>
            <a:br>
              <a:rPr lang="en-US" sz="3200" dirty="0">
                <a:solidFill>
                  <a:schemeClr val="tx2"/>
                </a:solidFill>
                <a:latin typeface="Helvetica" panose="020B0604020202020204" pitchFamily="34" charset="0"/>
              </a:rPr>
            </a:br>
            <a:r>
              <a:rPr lang="en-US" sz="3200" b="1" dirty="0">
                <a:solidFill>
                  <a:schemeClr val="tx2"/>
                </a:solidFill>
                <a:latin typeface="Helvetica Neue" pitchFamily="2" charset="0"/>
              </a:rPr>
              <a:t>SHITBLERJA </a:t>
            </a:r>
            <a:r>
              <a:rPr lang="en-US" sz="3200" b="1" dirty="0" smtClean="0">
                <a:solidFill>
                  <a:schemeClr val="tx2"/>
                </a:solidFill>
                <a:latin typeface="Helvetica Neue" pitchFamily="2" charset="0"/>
              </a:rPr>
              <a:t>E VOTËS</a:t>
            </a:r>
            <a:endParaRPr lang="en-US" sz="3200" b="1" dirty="0">
              <a:solidFill>
                <a:schemeClr val="tx2"/>
              </a:solidFill>
              <a:latin typeface="Helvetica Neu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728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Fushata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kanabizimit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2015-2017,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kontrolli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territorit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rrjetet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kriminale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mbështetje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policore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sasia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madhe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parasë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kriminale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bashkëpunimi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krimit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me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politikën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mbulimi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prej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saj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diktuan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rezultatet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zgjedhjet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2017. (</a:t>
            </a:r>
            <a:r>
              <a:rPr lang="en-US" sz="2000" dirty="0" err="1">
                <a:solidFill>
                  <a:schemeClr val="tx2"/>
                </a:solidFill>
                <a:latin typeface="Helvetica" panose="020B0604020202020204" pitchFamily="34" charset="0"/>
              </a:rPr>
              <a:t>D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osja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339/2017)</a:t>
            </a:r>
          </a:p>
          <a:p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2017-ën, 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ODIHR-i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konstatoi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rritje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dramatike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të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problemit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dhe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renditi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shitblerjen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rekomandimin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prioritar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nr. 2.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  <a:latin typeface="Helvetica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Një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sondazh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i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financuar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Bashkimi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Europian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gjeti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se 20%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zgjedhësve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Shqipëri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pranuan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se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janë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prekur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nga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shitblerja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 e </a:t>
            </a:r>
            <a:r>
              <a:rPr lang="en-US" sz="2000" dirty="0" err="1" smtClean="0">
                <a:solidFill>
                  <a:schemeClr val="tx2"/>
                </a:solidFill>
                <a:latin typeface="Helvetica" panose="020B0604020202020204" pitchFamily="34" charset="0"/>
              </a:rPr>
              <a:t>votës</a:t>
            </a:r>
            <a:r>
              <a:rPr lang="en-US" sz="2000" dirty="0" smtClean="0">
                <a:solidFill>
                  <a:schemeClr val="tx2"/>
                </a:solidFill>
                <a:latin typeface="Helvetica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2439</Words>
  <Application>Microsoft Office PowerPoint</Application>
  <PresentationFormat>Widescreen</PresentationFormat>
  <Paragraphs>318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Helvetica</vt:lpstr>
      <vt:lpstr>Helvetica Neue</vt:lpstr>
      <vt:lpstr>Office Theme</vt:lpstr>
      <vt:lpstr>PowerPoint Presentation</vt:lpstr>
      <vt:lpstr>LEGJITIMITETI &amp; STABILITETI DEMOKRATIK</vt:lpstr>
      <vt:lpstr>ZGJEDHJET E LIRA,  THEMEL I STABILITETIT DEMOKRATIK</vt:lpstr>
      <vt:lpstr>ZGJEDHJET E LIRA,  THEMEL I INTEGRIMIT EUROPIAN</vt:lpstr>
      <vt:lpstr>VULLNETI POLITIK</vt:lpstr>
      <vt:lpstr>ZBATIMI I LIGJIT VS. REFORMA ZGJEDHORE</vt:lpstr>
      <vt:lpstr>PROBLEMET MADHORE TË ZGJEDHJEVE</vt:lpstr>
      <vt:lpstr>  PROBLEMET E ZGJEDHJEVE KRIMI I ORGANIZUAR &amp; SHITBLERJA E VOTËS   </vt:lpstr>
      <vt:lpstr>PROBLEMET E ZGJEDHJEVE SHITBLERJA E VOTËS</vt:lpstr>
      <vt:lpstr>PROBLEMET E ZGJEDHJEVE SHITBLERJA E VOTËS</vt:lpstr>
      <vt:lpstr>PROBLEMET E ZGJEDHJEVE PRESION MBI ADMINISTRATËN &amp; ZGJEDHËSIT </vt:lpstr>
      <vt:lpstr>PROBLEMET E ZGJEDHJEVE PRESION MBI ADMINISTRATËN &amp; ZGJEDHËSIT </vt:lpstr>
      <vt:lpstr>PROBLEMET E ZGJEDHJEVE ABUZIMI I BURIMEVE SHTETËRORE</vt:lpstr>
      <vt:lpstr>PROBLEMET E ZGJEDHJEVE IDENTIFIKIMI I ZGJEDHËSVE</vt:lpstr>
      <vt:lpstr>PROBLEMET E ZGJEDHJEVE IDENTIFIKIMI I ZGJEDHËSVE</vt:lpstr>
      <vt:lpstr>PROBLEMET E ZGJEDHJEVE LISTA E ZGJEDHËSVE &amp; SISTEMI I ADRESAVE</vt:lpstr>
      <vt:lpstr>PROBLEMET E ZGJEDHJEVE LISTA E ZGJEDHËSVE &amp; SISTEMI I ADRESAVE</vt:lpstr>
      <vt:lpstr>PROBLEMET E ZGJEDHJEVE LISTA E ZGJEDHËSVE &amp; SISTEMI I ADRESAVE</vt:lpstr>
      <vt:lpstr>PROBLEMET E ZGJEDHJEVE LISTA E ZGJEDHËSVE &amp; SISTEMI I ADRESAVE</vt:lpstr>
      <vt:lpstr>PROBLEMET E ZGJEDHJEVE VOTIMI FIKTIV I EMIGRANTËVE</vt:lpstr>
      <vt:lpstr>PROBLEMET E ZGJEDHJEVE ROLI I POLICISË</vt:lpstr>
      <vt:lpstr>PROBLEMET E ZGJEDHJEVE ROLI I POLICISË</vt:lpstr>
      <vt:lpstr>FAKT</vt:lpstr>
      <vt:lpstr>DETYRAT E QEVERISË TRANZITORE</vt:lpstr>
      <vt:lpstr>DETYRAT E QEVERISË TRANZITORE</vt:lpstr>
      <vt:lpstr> DETYRAT E QEVERISË TRANZITORE LUFTA KUNDËR SHITBLERJES SË VOTËS  </vt:lpstr>
      <vt:lpstr>DETYRAT E QEVERISË TRANZITORE ABUZIMI ME BURIMET SHTETËRORE</vt:lpstr>
      <vt:lpstr>DETYRAT E QEVERISË TRANZITORE PRESIONI MBI ADMINISTRATËN DHE ZGJEDHËSIT</vt:lpstr>
      <vt:lpstr>DETYRAT E QEVERISË TRANZITORE IDENTIFIKIMI I BESUESHËM I ZGJEDHËSVE</vt:lpstr>
      <vt:lpstr>DETYRAT E QEVERISË TRANZITORE LISTAT E ZGJEDHËSVE &amp; SISTEMI I ADRESAVE</vt:lpstr>
      <vt:lpstr>DETYRAT E QEVERISË TRANZITORE VOTIMI FIKTIV I EMIGRANTËVE</vt:lpstr>
      <vt:lpstr>DETYRAT E QEVERISË TRANZITORE ROLI I POLICISË NË ZGJEDHJE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Titull hapjeje</dc:title>
  <dc:creator>user</dc:creator>
  <cp:lastModifiedBy>User</cp:lastModifiedBy>
  <cp:revision>108</cp:revision>
  <dcterms:created xsi:type="dcterms:W3CDTF">2019-04-30T06:31:15Z</dcterms:created>
  <dcterms:modified xsi:type="dcterms:W3CDTF">2019-05-02T00:57:37Z</dcterms:modified>
</cp:coreProperties>
</file>